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notesMasterIdLst>
    <p:notesMasterId r:id="rId13"/>
  </p:notesMasterIdLst>
  <p:sldIdLst>
    <p:sldId id="258" r:id="rId2"/>
    <p:sldId id="259" r:id="rId3"/>
    <p:sldId id="273" r:id="rId4"/>
    <p:sldId id="274" r:id="rId5"/>
    <p:sldId id="278" r:id="rId6"/>
    <p:sldId id="271" r:id="rId7"/>
    <p:sldId id="269" r:id="rId8"/>
    <p:sldId id="256" r:id="rId9"/>
    <p:sldId id="261" r:id="rId10"/>
    <p:sldId id="277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01"/>
    <p:restoredTop sz="94643"/>
  </p:normalViewPr>
  <p:slideViewPr>
    <p:cSldViewPr snapToGrid="0" snapToObjects="1">
      <p:cViewPr varScale="1">
        <p:scale>
          <a:sx n="32" d="100"/>
          <a:sy n="32" d="100"/>
        </p:scale>
        <p:origin x="176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MU Serif Roman" panose="02000603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MU Serif Roman" panose="02000603000000000000" pitchFamily="2" charset="0"/>
              </a:defRPr>
            </a:lvl1pPr>
          </a:lstStyle>
          <a:p>
            <a:fld id="{9195BAE0-58DF-0D4E-8FF4-25821321CF93}" type="datetimeFigureOut">
              <a:rPr lang="en-GB" smtClean="0"/>
              <a:pPr/>
              <a:t>14/01/2019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MU Serif Roman" panose="02000603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MU Serif Roman" panose="02000603000000000000" pitchFamily="2" charset="0"/>
              </a:defRPr>
            </a:lvl1pPr>
          </a:lstStyle>
          <a:p>
            <a:fld id="{CCF5ED14-5165-AA45-B9A9-9E22FA30743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490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75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4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12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8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8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0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7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65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0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3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0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6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fld id="{48A87A34-81AB-432B-8DAE-1953F412C126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8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MU Serif Roman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earch.earthdata.nasa.gov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W3gyqzpbKeNRWvtOrYsDbg2UzzVLfw-t74esUQ_12GU/edit#gid=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nature&#10;&#10;Description automatically generated">
            <a:extLst>
              <a:ext uri="{FF2B5EF4-FFF2-40B4-BE49-F238E27FC236}">
                <a16:creationId xmlns:a16="http://schemas.microsoft.com/office/drawing/2014/main" id="{4831955F-5A47-2048-BFBE-C888298E3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103" t="33049" r="9201" b="8029"/>
          <a:stretch/>
        </p:blipFill>
        <p:spPr>
          <a:xfrm>
            <a:off x="-124689" y="0"/>
            <a:ext cx="12837390" cy="6914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DEE0F-429C-C14E-91BA-349E6557C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8306" y="1287462"/>
            <a:ext cx="9931400" cy="2865438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Material for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7B898-2DEE-5749-81B6-D6D616D4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380651"/>
            <a:ext cx="9931400" cy="108511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14</a:t>
            </a:r>
            <a:r>
              <a:rPr lang="en-US" sz="3200" baseline="300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</a:t>
            </a:r>
            <a:r>
              <a:rPr lang="en-US" sz="32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January 2019</a:t>
            </a:r>
          </a:p>
        </p:txBody>
      </p:sp>
    </p:spTree>
    <p:extLst>
      <p:ext uri="{BB962C8B-B14F-4D97-AF65-F5344CB8AC3E}">
        <p14:creationId xmlns:p14="http://schemas.microsoft.com/office/powerpoint/2010/main" val="2766310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A8E6-B556-1344-992B-416EDB36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</a:t>
            </a: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Application speed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F4D93-6E87-7849-8625-4F0660652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Training a model take approx. 3 minutes </a:t>
            </a:r>
          </a:p>
          <a:p>
            <a:pPr marL="0" indent="0">
              <a:buNone/>
            </a:pPr>
            <a:r>
              <a:rPr lang="en-GB" dirty="0"/>
              <a:t>Applying a mask to one image takes under 10s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476701-D865-904F-B30E-9ACE05819825}"/>
              </a:ext>
            </a:extLst>
          </p:cNvPr>
          <p:cNvSpPr txBox="1">
            <a:spLocks/>
          </p:cNvSpPr>
          <p:nvPr/>
        </p:nvSpPr>
        <p:spPr>
          <a:xfrm>
            <a:off x="838200" y="29011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CMU Serif Roman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n-GB"/>
              <a:t>7. Future directions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DACAFC-017B-F34E-B3E0-D7F32F833CD0}"/>
              </a:ext>
            </a:extLst>
          </p:cNvPr>
          <p:cNvSpPr txBox="1">
            <a:spLocks/>
          </p:cNvSpPr>
          <p:nvPr/>
        </p:nvSpPr>
        <p:spPr>
          <a:xfrm>
            <a:off x="838200" y="4226718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Create a Convolutional Neural Network (CNN) account </a:t>
            </a:r>
          </a:p>
          <a:p>
            <a:r>
              <a:rPr lang="en-GB"/>
              <a:t>Add more ancillary data as inputs </a:t>
            </a:r>
          </a:p>
          <a:p>
            <a:r>
              <a:rPr lang="en-GB"/>
              <a:t>Create a </a:t>
            </a:r>
            <a:r>
              <a:rPr lang="en-GB" i="1"/>
              <a:t>network ensemble 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8557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7643-1BE7-D44B-8978-8C80CF31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8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 Housekeeping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731C-D8B4-F84F-AEFD-570728AC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 are free next term: 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Monday morning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Tuesday between 2 and 5pm 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Wednesday (all day except 11 to 12 pm)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Thursday after 2pm 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Friday morning </a:t>
            </a:r>
          </a:p>
          <a:p>
            <a:pPr marL="0" indent="0">
              <a:buNone/>
            </a:pPr>
            <a:endParaRPr lang="en-GB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Last meeting with Prof Egede Tuesday at 2pm </a:t>
            </a:r>
          </a:p>
        </p:txBody>
      </p:sp>
    </p:spTree>
    <p:extLst>
      <p:ext uri="{BB962C8B-B14F-4D97-AF65-F5344CB8AC3E}">
        <p14:creationId xmlns:p14="http://schemas.microsoft.com/office/powerpoint/2010/main" val="362978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1C1D-662D-B747-BB38-3A05E734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244962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6BC1-5DD8-CF46-A097-BE94E037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921565"/>
            <a:ext cx="3902832" cy="455874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Aim</a:t>
            </a:r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Example plots</a:t>
            </a:r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Accuracy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Application speed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Future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Housekeeping </a:t>
            </a:r>
          </a:p>
        </p:txBody>
      </p:sp>
      <p:pic>
        <p:nvPicPr>
          <p:cNvPr id="5" name="Picture 4" descr="A picture containing outdoor, snow, nature&#10;&#10;Description automatically generated">
            <a:extLst>
              <a:ext uri="{FF2B5EF4-FFF2-40B4-BE49-F238E27FC236}">
                <a16:creationId xmlns:a16="http://schemas.microsoft.com/office/drawing/2014/main" id="{9E679680-8BBE-5A46-A439-8B75BACEF2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689" r="275" b="-2"/>
          <a:stretch/>
        </p:blipFill>
        <p:spPr>
          <a:xfrm>
            <a:off x="4943127" y="10"/>
            <a:ext cx="743447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9025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1C9E-3D35-D445-8490-31DF5459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Aim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9850-ABB1-5847-9F43-FBDAF465B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Identify clouds in satellite images between 60 and 90° absolute latitude using machine learning. </a:t>
            </a:r>
          </a:p>
          <a:p>
            <a:pPr>
              <a:buFont typeface="Symbol" pitchFamily="2" charset="2"/>
              <a:buChar char="Þ"/>
            </a:pPr>
            <a:r>
              <a:rPr lang="en-GB" dirty="0"/>
              <a:t>Artificial Neural Networks (ANN)</a:t>
            </a:r>
          </a:p>
          <a:p>
            <a:pPr lvl="1">
              <a:buFont typeface="Symbol" pitchFamily="2" charset="2"/>
              <a:buChar char="Þ"/>
            </a:pPr>
            <a:r>
              <a:rPr lang="en-GB" dirty="0"/>
              <a:t> Deep Feed Forward Network (FNN) or Multi-Layer Perceptron (MLP)</a:t>
            </a:r>
          </a:p>
          <a:p>
            <a:pPr marL="0" indent="0">
              <a:buNone/>
            </a:pPr>
            <a:r>
              <a:rPr lang="en-GB" dirty="0"/>
              <a:t>Making predictions on SLSTR images (Sentinel 3A and B)</a:t>
            </a:r>
          </a:p>
          <a:p>
            <a:pPr marL="0" indent="0">
              <a:buNone/>
            </a:pPr>
            <a:r>
              <a:rPr lang="en-GB" dirty="0"/>
              <a:t>Training the model using CALIOP data (CALIPSO) 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buFont typeface="Symbol" pitchFamily="2" charset="2"/>
              <a:buChar char="Þ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4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3F8E-6BF0-2B49-88BA-DF5EE0E6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</a:t>
            </a: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Data 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CC84-4982-8644-A338-23C9EF78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Calipso</a:t>
            </a:r>
            <a:r>
              <a:rPr lang="en-GB" dirty="0"/>
              <a:t> data is downloaded from </a:t>
            </a:r>
            <a:r>
              <a:rPr lang="en-GB" dirty="0">
                <a:hlinkClick r:id="rId2"/>
              </a:rPr>
              <a:t>https://search.earthdata.nasa.gov/</a:t>
            </a:r>
            <a:r>
              <a:rPr lang="en-GB" dirty="0"/>
              <a:t> ~16GB per month (day files only).</a:t>
            </a:r>
          </a:p>
          <a:p>
            <a:r>
              <a:rPr lang="en-GB" dirty="0"/>
              <a:t>Matches are found using ESA queries ~ 1 hour per month of data. The matches are stored in .txt format.</a:t>
            </a:r>
          </a:p>
          <a:p>
            <a:r>
              <a:rPr lang="en-GB" dirty="0"/>
              <a:t>The identified SLSTR files are downloaded. This is the slowest part of the process ~ 7 hours</a:t>
            </a:r>
          </a:p>
          <a:p>
            <a:r>
              <a:rPr lang="en-GB" dirty="0"/>
              <a:t>Once all files are downloaded, the collocation is performed on the paired files and the relevant pixels are stored. This takes ~ 1 hour and produces the output .</a:t>
            </a:r>
            <a:r>
              <a:rPr lang="en-GB" dirty="0" err="1"/>
              <a:t>pkl</a:t>
            </a:r>
            <a:r>
              <a:rPr lang="en-GB" dirty="0"/>
              <a:t> files.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5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C770F-2E00-4D5C-BFC8-D4D3D7B8D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https://docs.google.com/spreadsheets/d/1W3gyqzpbKeNRWvtOrYsDbg2UzzVLfw-t74esUQ_12GU/edit#gid=0</a:t>
            </a:r>
            <a:endParaRPr lang="en-GB" dirty="0"/>
          </a:p>
          <a:p>
            <a:r>
              <a:rPr lang="en-GB" dirty="0"/>
              <a:t>2.8 million collocated pixels recorded with 33 variables stored after &gt; 2 TB processed</a:t>
            </a:r>
          </a:p>
          <a:p>
            <a:r>
              <a:rPr lang="en-GB" dirty="0"/>
              <a:t>764 MB pandas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30 parameters inputs : 9 SLSTR channels, longitude, latitude, solar zenith angle, satellite zenith angle, surface types (one hot encoded)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85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21116-0F15-0642-B7C8-0FAE85C8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20" y="1521121"/>
            <a:ext cx="5852172" cy="4370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FBF47D-C8BB-4E9F-8A37-8E337EFD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Example plots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C83749-F3D5-46F9-849B-E948AB15F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9980" t="12265" r="24741" b="11266"/>
          <a:stretch/>
        </p:blipFill>
        <p:spPr>
          <a:xfrm>
            <a:off x="1692234" y="2048779"/>
            <a:ext cx="4025735" cy="33604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C8050-1EE9-4BD1-8521-C3E5B751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206" y="1521121"/>
            <a:ext cx="5852172" cy="4370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8B1A9E-9767-4F5E-807D-B533345179D7}"/>
              </a:ext>
            </a:extLst>
          </p:cNvPr>
          <p:cNvSpPr txBox="1"/>
          <p:nvPr/>
        </p:nvSpPr>
        <p:spPr>
          <a:xfrm>
            <a:off x="1407160" y="5767302"/>
            <a:ext cx="919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 Roman" panose="02000603000000000000" pitchFamily="2" charset="0"/>
              </a:rPr>
              <a:t>Left: Generated mask</a:t>
            </a:r>
          </a:p>
          <a:p>
            <a:r>
              <a:rPr lang="en-GB" dirty="0">
                <a:latin typeface="CMU Serif Roman" panose="02000603000000000000" pitchFamily="2" charset="0"/>
              </a:rPr>
              <a:t>Right: S1_an channel data</a:t>
            </a:r>
          </a:p>
        </p:txBody>
      </p:sp>
    </p:spTree>
    <p:extLst>
      <p:ext uri="{BB962C8B-B14F-4D97-AF65-F5344CB8AC3E}">
        <p14:creationId xmlns:p14="http://schemas.microsoft.com/office/powerpoint/2010/main" val="1147915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80368-4A47-EA4B-998B-EF070CA29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8" r="3203"/>
          <a:stretch/>
        </p:blipFill>
        <p:spPr>
          <a:xfrm>
            <a:off x="46443" y="3408772"/>
            <a:ext cx="4133031" cy="336074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07A30-5A33-8E4E-A3A9-69F36BC0A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9" r="2549"/>
          <a:stretch/>
        </p:blipFill>
        <p:spPr>
          <a:xfrm>
            <a:off x="4093022" y="3394810"/>
            <a:ext cx="4144658" cy="33607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58CF7B-C7D4-924B-9E1F-7097B61F6B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3270" r="3772"/>
          <a:stretch/>
        </p:blipFill>
        <p:spPr>
          <a:xfrm>
            <a:off x="8146868" y="3388171"/>
            <a:ext cx="3998689" cy="32770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04A003-9473-2243-B846-855775C06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3" y="296484"/>
            <a:ext cx="4166224" cy="3225956"/>
          </a:xfrm>
          <a:prstGeom prst="rect">
            <a:avLst/>
          </a:prstGeom>
        </p:spPr>
      </p:pic>
      <p:pic>
        <p:nvPicPr>
          <p:cNvPr id="21" name="Picture 20" descr="A picture containing photo&#10;&#10;Description automatically generated">
            <a:extLst>
              <a:ext uri="{FF2B5EF4-FFF2-40B4-BE49-F238E27FC236}">
                <a16:creationId xmlns:a16="http://schemas.microsoft.com/office/drawing/2014/main" id="{34C44EE8-C93C-284E-867F-A891B4BDE7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5"/>
          <a:stretch/>
        </p:blipFill>
        <p:spPr>
          <a:xfrm>
            <a:off x="4023671" y="158978"/>
            <a:ext cx="4214009" cy="3346099"/>
          </a:xfrm>
          <a:prstGeom prst="rect">
            <a:avLst/>
          </a:prstGeom>
        </p:spPr>
      </p:pic>
      <p:pic>
        <p:nvPicPr>
          <p:cNvPr id="23" name="Picture 22" descr="A picture containing photo, showing&#10;&#10;Description automatically generated">
            <a:extLst>
              <a:ext uri="{FF2B5EF4-FFF2-40B4-BE49-F238E27FC236}">
                <a16:creationId xmlns:a16="http://schemas.microsoft.com/office/drawing/2014/main" id="{ADFC8C75-D42B-9143-8C88-A8276820C8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849" r="1673"/>
          <a:stretch/>
        </p:blipFill>
        <p:spPr>
          <a:xfrm>
            <a:off x="8146868" y="225688"/>
            <a:ext cx="3998689" cy="32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9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04A9C-61A8-F14D-BB19-EBCDE6985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4918"/>
          <a:stretch/>
        </p:blipFill>
        <p:spPr>
          <a:xfrm>
            <a:off x="84504" y="3404277"/>
            <a:ext cx="4134433" cy="33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D3D48-CC08-C748-8E58-878F95BA1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1" r="3557"/>
          <a:stretch/>
        </p:blipFill>
        <p:spPr>
          <a:xfrm>
            <a:off x="4134432" y="3429000"/>
            <a:ext cx="4083159" cy="3348000"/>
          </a:xfrm>
          <a:prstGeom prst="rect">
            <a:avLst/>
          </a:prstGeom>
        </p:spPr>
      </p:pic>
      <p:pic>
        <p:nvPicPr>
          <p:cNvPr id="8" name="Picture 7" descr="A picture containing nature&#10;&#10;Description automatically generated">
            <a:extLst>
              <a:ext uri="{FF2B5EF4-FFF2-40B4-BE49-F238E27FC236}">
                <a16:creationId xmlns:a16="http://schemas.microsoft.com/office/drawing/2014/main" id="{64905B7A-594E-2D49-9369-85EC16A71D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215" t="1934" r="7769"/>
          <a:stretch/>
        </p:blipFill>
        <p:spPr>
          <a:xfrm>
            <a:off x="8167721" y="3453723"/>
            <a:ext cx="4024279" cy="33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1E901-4C98-4F43-9413-5CB738D9C6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4"/>
          <a:stretch/>
        </p:blipFill>
        <p:spPr>
          <a:xfrm>
            <a:off x="58879" y="105723"/>
            <a:ext cx="4183979" cy="3348000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E49CC9F-3BAD-904A-891A-3FE3F30481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746"/>
          <a:stretch/>
        </p:blipFill>
        <p:spPr>
          <a:xfrm>
            <a:off x="4024303" y="88483"/>
            <a:ext cx="4321155" cy="33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02D86-B358-E14D-9B87-75DEAB6127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535" r="2769"/>
          <a:stretch/>
        </p:blipFill>
        <p:spPr>
          <a:xfrm>
            <a:off x="8126903" y="105723"/>
            <a:ext cx="4065096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EF33-ED2A-E140-99D3-518A10A7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Accuracy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E2D2BE-0C92-8541-B5D6-139FAA1CD09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MU Serif Roman" panose="02000603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Hyperparameters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We have found that layers with the same number units (32) work best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Number of layers above 5 make little difference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Dropout of 0.8 gives the best accuracy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in-built ADAM minimiser also works best (this one is also used at DeepMind)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Minimisation cross-categorical entropy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Model accuracy approx. 80%, no dependence on satellite zenith angle, time difference (within 10 minutes).  Accuracy mean plummets and variance increases when noise data is added.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Estimate the reproducibility of the model results using </a:t>
            </a:r>
            <a:r>
              <a:rPr lang="en-GB" i="1" dirty="0"/>
              <a:t>network ensembles </a:t>
            </a:r>
          </a:p>
        </p:txBody>
      </p:sp>
    </p:spTree>
    <p:extLst>
      <p:ext uri="{BB962C8B-B14F-4D97-AF65-F5344CB8AC3E}">
        <p14:creationId xmlns:p14="http://schemas.microsoft.com/office/powerpoint/2010/main" val="1577417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</TotalTime>
  <Words>347</Words>
  <Application>Microsoft Macintosh PowerPoint</Application>
  <PresentationFormat>Widescreen</PresentationFormat>
  <Paragraphs>61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CMU Serif Roman</vt:lpstr>
      <vt:lpstr>Courier New</vt:lpstr>
      <vt:lpstr>Symbol</vt:lpstr>
      <vt:lpstr>Office Theme</vt:lpstr>
      <vt:lpstr>Material for Meeting</vt:lpstr>
      <vt:lpstr>Summary </vt:lpstr>
      <vt:lpstr>1. Aim </vt:lpstr>
      <vt:lpstr>2. Data processing</vt:lpstr>
      <vt:lpstr>PowerPoint Presentation</vt:lpstr>
      <vt:lpstr>3. Example plots</vt:lpstr>
      <vt:lpstr>PowerPoint Presentation</vt:lpstr>
      <vt:lpstr>PowerPoint Presentation</vt:lpstr>
      <vt:lpstr>4. Accuracy</vt:lpstr>
      <vt:lpstr>6. Application speed</vt:lpstr>
      <vt:lpstr>8. Housekeeping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for Meeting</dc:title>
  <dc:creator>Tazi, Kenza</dc:creator>
  <cp:lastModifiedBy>Tazi, Kenza</cp:lastModifiedBy>
  <cp:revision>11</cp:revision>
  <dcterms:created xsi:type="dcterms:W3CDTF">2019-01-12T13:25:19Z</dcterms:created>
  <dcterms:modified xsi:type="dcterms:W3CDTF">2019-01-14T16:00:23Z</dcterms:modified>
</cp:coreProperties>
</file>